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3004800" cy="9753600"/>
  <p:notesSz cx="6858000" cy="9144000"/>
  <p:defaultTextStyle>
    <a:lvl1pPr algn="ctr" defTabSz="584200">
      <a:defRPr sz="3600">
        <a:latin typeface="Helvetica Light"/>
        <a:ea typeface="Helvetica Light"/>
        <a:cs typeface="Helvetica Light"/>
        <a:sym typeface="Helvetica Light"/>
      </a:defRPr>
    </a:lvl1pPr>
    <a:lvl2pPr algn="ctr" defTabSz="584200">
      <a:defRPr sz="3600">
        <a:latin typeface="Helvetica Light"/>
        <a:ea typeface="Helvetica Light"/>
        <a:cs typeface="Helvetica Light"/>
        <a:sym typeface="Helvetica Light"/>
      </a:defRPr>
    </a:lvl2pPr>
    <a:lvl3pPr algn="ctr" defTabSz="584200">
      <a:defRPr sz="3600">
        <a:latin typeface="Helvetica Light"/>
        <a:ea typeface="Helvetica Light"/>
        <a:cs typeface="Helvetica Light"/>
        <a:sym typeface="Helvetica Light"/>
      </a:defRPr>
    </a:lvl3pPr>
    <a:lvl4pPr algn="ctr" defTabSz="584200">
      <a:defRPr sz="3600">
        <a:latin typeface="Helvetica Light"/>
        <a:ea typeface="Helvetica Light"/>
        <a:cs typeface="Helvetica Light"/>
        <a:sym typeface="Helvetica Light"/>
      </a:defRPr>
    </a:lvl4pPr>
    <a:lvl5pPr algn="ctr" defTabSz="584200">
      <a:defRPr sz="3600">
        <a:latin typeface="Helvetica Light"/>
        <a:ea typeface="Helvetica Light"/>
        <a:cs typeface="Helvetica Light"/>
        <a:sym typeface="Helvetica Light"/>
      </a:defRPr>
    </a:lvl5pPr>
    <a:lvl6pPr algn="ctr" defTabSz="584200">
      <a:defRPr sz="3600">
        <a:latin typeface="Helvetica Light"/>
        <a:ea typeface="Helvetica Light"/>
        <a:cs typeface="Helvetica Light"/>
        <a:sym typeface="Helvetica Light"/>
      </a:defRPr>
    </a:lvl6pPr>
    <a:lvl7pPr algn="ctr" defTabSz="584200">
      <a:defRPr sz="3600">
        <a:latin typeface="Helvetica Light"/>
        <a:ea typeface="Helvetica Light"/>
        <a:cs typeface="Helvetica Light"/>
        <a:sym typeface="Helvetica Light"/>
      </a:defRPr>
    </a:lvl7pPr>
    <a:lvl8pPr algn="ctr" defTabSz="584200">
      <a:defRPr sz="3600">
        <a:latin typeface="Helvetica Light"/>
        <a:ea typeface="Helvetica Light"/>
        <a:cs typeface="Helvetica Light"/>
        <a:sym typeface="Helvetica Light"/>
      </a:defRPr>
    </a:lvl8pPr>
    <a:lvl9pPr algn="ctr" defTabSz="584200">
      <a:defRPr sz="3600"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0"/>
            <a:ext cx="10464800" cy="49403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3568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4279900"/>
            <a:ext cx="10464800" cy="38608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0"/>
            <a:ext cx="5334000" cy="4622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99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952500" y="93506"/>
            <a:ext cx="11099800" cy="28609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Papíry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osvědčení o zápisu do leteckého rejstříku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platné osvědčení o letové způsobilosti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doklad o pojištění letounu (pojistný certifikát)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povolení ke zřízení a provozování palubní radiostanice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palubní deník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letová příručka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provozní příručka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potvrzení o údržbě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podaný letový plán – pokud se vyžaduje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traťová dokumentace</a:t>
            </a:r>
            <a:endParaRPr sz="1900"/>
          </a:p>
          <a:p>
            <a:pPr lvl="0" marL="253364" indent="-253364" defTabSz="315468">
              <a:spcBef>
                <a:spcPts val="2200"/>
              </a:spcBef>
              <a:defRPr sz="1800"/>
            </a:pPr>
            <a:r>
              <a:rPr sz="1900"/>
              <a:t>doklady pilota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Okruh</a:t>
            </a:r>
          </a:p>
        </p:txBody>
      </p:sp>
      <p:sp>
        <p:nvSpPr>
          <p:cNvPr id="60" name="Shape 6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1 oz, stoupat do okruhové výšky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Přechod horizont, plnění 0.84, 2400 ot/min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2. oz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úkony po větru, brzdy (podovozek), motorové přístroje, palivo, prostor, směs, kompresor, hlášení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3. oz, stahovat, zatáčka horizont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pokles rychlosti, malé klapky, vyvážení, rychlost 160 km/h, plnění a vrtule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GUMPS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Prostor, 4. oz, úprava rychlosti na 140 km/h, velké klapky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Sestup 140 km/h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Přistání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Zavřít vztlakové klapky</a:t>
            </a:r>
            <a:endParaRPr sz="1700"/>
          </a:p>
          <a:p>
            <a:pPr lvl="0" marL="201505" indent="-201505" defTabSz="280415">
              <a:spcBef>
                <a:spcPts val="2000"/>
              </a:spcBef>
              <a:defRPr sz="1800"/>
            </a:pPr>
            <a:r>
              <a:rPr sz="1700"/>
              <a:t>Po vyjetí z dráhy vypnout kompresor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Opakuj</a:t>
            </a:r>
          </a:p>
        </p:txBody>
      </p:sp>
      <p:sp>
        <p:nvSpPr>
          <p:cNvPr id="63" name="Shape 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Letoun v přistávací konfiguraci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Plnění max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Udržovat 140 km/h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Zavřít klapky do polohy pro vzlet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Stoupání 140 km/h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Plnění 1, otáčky 2600 ot/min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Klapky poloha 0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Traťový let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Příprava, mapa, navigační štítek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Radiostanice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Kompas, Gyro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Horizont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VOR/DME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GPS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Autopilot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Odmrazování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Odpovídač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Praha Information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Letový plán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Leť, Naviguj, Komunikuj</a:t>
            </a:r>
            <a:endParaRPr sz="1600"/>
          </a:p>
          <a:p>
            <a:pPr lvl="0" marL="177800" indent="-177800" defTabSz="262888">
              <a:spcBef>
                <a:spcPts val="1800"/>
              </a:spcBef>
              <a:defRPr sz="1800"/>
            </a:pPr>
            <a:r>
              <a:rPr sz="1600"/>
              <a:t>Kvalifikace, VFR Night, EIR, IFR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Dialog pilot-letadlo</a:t>
            </a:r>
          </a:p>
        </p:txBody>
      </p:sp>
      <p:sp>
        <p:nvSpPr>
          <p:cNvPr id="69" name="Shape 69"/>
          <p:cNvSpPr/>
          <p:nvPr/>
        </p:nvSpPr>
        <p:spPr>
          <a:xfrm>
            <a:off x="1064716" y="3486150"/>
            <a:ext cx="6153994" cy="4521201"/>
          </a:xfrm>
          <a:prstGeom prst="roundRect">
            <a:avLst>
              <a:gd name="adj" fmla="val 11125"/>
            </a:avLst>
          </a:prstGeom>
          <a:solidFill>
            <a:srgbClr val="FFFFFF"/>
          </a:solidFill>
          <a:ln w="25400">
            <a:solidFill>
              <a:srgbClr val="0365C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/>
            </a:pPr>
            <a:r>
              <a:rPr sz="3600"/>
              <a:t>1000 kg </a:t>
            </a:r>
            <a:endParaRPr sz="3600"/>
          </a:p>
          <a:p>
            <a:pPr lvl="0">
              <a:defRPr sz="1800"/>
            </a:pPr>
            <a:r>
              <a:rPr sz="3600"/>
              <a:t>duralu a ušlechtilých ocelí</a:t>
            </a:r>
          </a:p>
        </p:txBody>
      </p:sp>
      <p:sp>
        <p:nvSpPr>
          <p:cNvPr id="70" name="Shape 70"/>
          <p:cNvSpPr/>
          <p:nvPr/>
        </p:nvSpPr>
        <p:spPr>
          <a:xfrm>
            <a:off x="1876052" y="4819650"/>
            <a:ext cx="3261322" cy="2695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365C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100 kg kožený pytel sraček</a:t>
            </a:r>
          </a:p>
        </p:txBody>
      </p:sp>
      <p:sp>
        <p:nvSpPr>
          <p:cNvPr id="71" name="Shape 71"/>
          <p:cNvSpPr/>
          <p:nvPr/>
        </p:nvSpPr>
        <p:spPr>
          <a:xfrm>
            <a:off x="5838041" y="3216498"/>
            <a:ext cx="6156847" cy="5060504"/>
          </a:xfrm>
          <a:prstGeom prst="rightArrow">
            <a:avLst>
              <a:gd name="adj1" fmla="val 32000"/>
              <a:gd name="adj2" fmla="val 40296"/>
            </a:avLst>
          </a:prstGeom>
          <a:solidFill>
            <a:srgbClr val="FFFFFF"/>
          </a:solidFill>
          <a:ln w="25400">
            <a:solidFill>
              <a:srgbClr val="0365C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200 - 300</a:t>
            </a:r>
            <a:endParaRPr sz="3600"/>
          </a:p>
          <a:p>
            <a:pPr lvl="0">
              <a:defRPr sz="1800"/>
            </a:pPr>
            <a:r>
              <a:rPr sz="3600"/>
              <a:t> splašených koní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Odstrašující případy</a:t>
            </a:r>
          </a:p>
        </p:txBody>
      </p:sp>
      <p:sp>
        <p:nvSpPr>
          <p:cNvPr id="74" name="Shape 7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Zmatenost</a:t>
            </a:r>
            <a:endParaRPr sz="3000"/>
          </a:p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Narušené povědomí o situaci</a:t>
            </a:r>
            <a:endParaRPr sz="3000"/>
          </a:p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Létání pro radost</a:t>
            </a:r>
            <a:endParaRPr sz="3000"/>
          </a:p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Zvýšená razance při provádění normálních postupů</a:t>
            </a:r>
            <a:endParaRPr sz="3000"/>
          </a:p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Váhavá vybočení malý kousek od normálních letových režimů</a:t>
            </a:r>
            <a:endParaRPr sz="3000"/>
          </a:p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Průlety pro příbuzné a známé</a:t>
            </a:r>
            <a:endParaRPr sz="3000"/>
          </a:p>
          <a:p>
            <a:pPr lvl="0" marL="622298" indent="-622298" defTabSz="490727">
              <a:spcBef>
                <a:spcPts val="3500"/>
              </a:spcBef>
              <a:defRPr sz="1800"/>
            </a:pPr>
            <a:r>
              <a:rPr sz="3000"/>
              <a:t>Pokusy o akrobacii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Předletová prohlídka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Kabina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Křídlo a podvozek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Motor a vrtule a podvozek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Křídlo a podvozek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Trup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Ocasní plochy</a:t>
            </a:r>
            <a:endParaRPr sz="3100"/>
          </a:p>
          <a:p>
            <a:pPr lvl="0" marL="673662" indent="-673662" defTabSz="514094">
              <a:spcBef>
                <a:spcPts val="3600"/>
              </a:spcBef>
              <a:defRPr sz="1800"/>
            </a:pPr>
            <a:r>
              <a:rPr sz="3100"/>
              <a:t>Trup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Kabina</a:t>
            </a:r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Řízení (odjistit, vyzkoušet volnost pohybu)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magneta (vypnuta)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nouzový odhoz krytu kabiny (zajištěn)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kontrola napětí baterie (zapnout hlavní vypínač a úsekový spínač BATERIE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kontrola stavu paliva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kontrola tlaku v pásnici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přístroje</a:t>
            </a:r>
            <a:endParaRPr sz="2500"/>
          </a:p>
          <a:p>
            <a:pPr lvl="0" marL="432152" indent="-432152" defTabSz="408940">
              <a:spcBef>
                <a:spcPts val="2900"/>
              </a:spcBef>
              <a:defRPr sz="1800"/>
            </a:pPr>
            <a:r>
              <a:rPr sz="2500"/>
              <a:t>kryt kabiny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Prohlídka letadla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69181" indent="-369181" defTabSz="379729">
              <a:spcBef>
                <a:spcPts val="2700"/>
              </a:spcBef>
              <a:defRPr sz="1800"/>
            </a:pPr>
            <a:r>
              <a:rPr sz="2300"/>
              <a:t>Křídlo a podvozek</a:t>
            </a:r>
            <a:endParaRPr sz="2300"/>
          </a:p>
          <a:p>
            <a:pPr lvl="0" marL="0" indent="0" algn="just" defTabSz="297179">
              <a:spcBef>
                <a:spcPts val="0"/>
              </a:spcBef>
              <a:buSzTx/>
              <a:buNone/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Zkontrolovat odtokovou hranu, vztlakové klapky, křidélka (volnost pohybu, vůle v uložení, upevnění závaží, povrch), konec křídla (přídavnou nádrž - stav povrchu, množství paliva, včetně uzavření), povrch křídla, náběžnou hranu. Zkontrolovat stav pneumatik, (stav, tlak - 190 Kpa), stav podvozkové pružiny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69181" indent="-369181" defTabSz="379729">
              <a:spcBef>
                <a:spcPts val="2700"/>
              </a:spcBef>
              <a:defRPr sz="1800"/>
            </a:pPr>
            <a:r>
              <a:rPr sz="2300"/>
              <a:t>Motorové kryty, vrtule, příďový podvozek</a:t>
            </a:r>
            <a:endParaRPr sz="2300"/>
          </a:p>
          <a:p>
            <a:pPr lvl="0" marL="0" indent="0" algn="just" defTabSz="297179">
              <a:spcBef>
                <a:spcPts val="0"/>
              </a:spcBef>
              <a:buSzTx/>
              <a:buNone/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Zkontrolovat uzamčení zámků krytů, vrtulové listy (nastavení, poškozen), clonu chlazení válců a záslepky chlazení klikové skříně motoru, pneumatika a tlumič příďového podvozku. Zkontrolovat motorové lože, únik oleje, jednotlivé válce motoru, Zkontrolovat množství oleje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69181" indent="-369181" defTabSz="379729">
              <a:spcBef>
                <a:spcPts val="2700"/>
              </a:spcBef>
              <a:defRPr sz="1800"/>
            </a:pPr>
            <a:r>
              <a:rPr sz="2300"/>
              <a:t>Křídlo a podvozek</a:t>
            </a:r>
            <a:endParaRPr sz="2300"/>
          </a:p>
          <a:p>
            <a:pPr lvl="0" marL="369181" indent="-369181" defTabSz="379729">
              <a:spcBef>
                <a:spcPts val="2700"/>
              </a:spcBef>
              <a:defRPr sz="1800"/>
            </a:pPr>
            <a:r>
              <a:rPr sz="2300"/>
              <a:t>Trup</a:t>
            </a:r>
            <a:endParaRPr sz="2300"/>
          </a:p>
          <a:p>
            <a:pPr lvl="0" marL="369181" indent="-369181" defTabSz="379729">
              <a:spcBef>
                <a:spcPts val="2700"/>
              </a:spcBef>
              <a:defRPr sz="1800"/>
            </a:pPr>
            <a:r>
              <a:rPr sz="2300"/>
              <a:t>Ocasní plochy</a:t>
            </a:r>
            <a:endParaRPr sz="2300"/>
          </a:p>
          <a:p>
            <a:pPr lvl="0" marL="0" indent="0" algn="just" defTabSz="297179">
              <a:spcBef>
                <a:spcPts val="0"/>
              </a:spcBef>
              <a:buSzTx/>
              <a:buNone/>
              <a:defRPr sz="1800"/>
            </a:pPr>
            <a:endParaRPr sz="700">
              <a:latin typeface="Arial"/>
              <a:ea typeface="Arial"/>
              <a:cs typeface="Arial"/>
              <a:sym typeface="Arial"/>
            </a:endParaRPr>
          </a:p>
          <a:p>
            <a:pPr lvl="0" marL="0" indent="0" algn="just" defTabSz="297179">
              <a:spcBef>
                <a:spcPts val="0"/>
              </a:spcBef>
              <a:buSzTx/>
              <a:buNone/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Povrch ocasních ploch, zkontrolujeme volnost pohybu kormidel, zjistíme aktuální vůli v uložení kormidel včetně odlehčovacích plošek, připojení táhla k odlehčovací plošce a vyvážení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69181" indent="-369181" defTabSz="379729">
              <a:spcBef>
                <a:spcPts val="2700"/>
              </a:spcBef>
              <a:defRPr sz="1800"/>
            </a:pPr>
            <a:r>
              <a:rPr sz="2300"/>
              <a:t>Trup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00"/>
            </a:lvl1pPr>
          </a:lstStyle>
          <a:p>
            <a:pPr lvl="0">
              <a:defRPr sz="1800"/>
            </a:pPr>
            <a:r>
              <a:rPr sz="6700"/>
              <a:t>Vstup do kabiny a spuštění motoru</a:t>
            </a:r>
          </a:p>
        </p:txBody>
      </p:sp>
      <p:sp>
        <p:nvSpPr>
          <p:cNvPr id="45" name="Shape 4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629708" indent="-629708" defTabSz="496569">
              <a:spcBef>
                <a:spcPts val="3500"/>
              </a:spcBef>
              <a:defRPr sz="1800"/>
            </a:pPr>
            <a:r>
              <a:rPr sz="3000"/>
              <a:t>Po vstupu do kabiny</a:t>
            </a:r>
            <a:endParaRPr sz="3000"/>
          </a:p>
          <a:p>
            <a:pPr lvl="0" marL="0" indent="0" defTabSz="388620">
              <a:spcBef>
                <a:spcPts val="0"/>
              </a:spcBef>
              <a:buSzTx/>
              <a:buNone/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Seřídit polohu sedadla, připoutat se, vyzkoušet volnost pohybu nožního i ručního řízení, zkontrolovat funkci mechanických vztlakových klapek, nastavit vyvážení (směrové a výškové kormidlo na neutrál), zkontrolovat funkci brzdových pedálů (sešlápnutím obou pedálů současně), zkontrolovat funkci parkovací brzdy (tahem zapnout). 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629708" indent="-629708" defTabSz="496569">
              <a:spcBef>
                <a:spcPts val="3500"/>
              </a:spcBef>
              <a:defRPr sz="1800"/>
            </a:pPr>
            <a:r>
              <a:rPr sz="3000"/>
              <a:t>Spuštění motoru</a:t>
            </a:r>
            <a:endParaRPr sz="3000"/>
          </a:p>
          <a:p>
            <a:pPr lvl="0" marL="0" indent="0" defTabSz="388620">
              <a:spcBef>
                <a:spcPts val="0"/>
              </a:spcBef>
              <a:buSzTx/>
              <a:buNone/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Sekvence úsekových spínačů před spouštěním motoru: zapínáme postupně následující okruh BATERIE, GENERÁTOR, STARTÉR, LETOVÉ PŘÍSTROJE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0" indent="0" defTabSz="388620">
              <a:spcBef>
                <a:spcPts val="0"/>
              </a:spcBef>
              <a:buSzTx/>
              <a:buNone/>
              <a:defRPr sz="1800"/>
            </a:pP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0" indent="0" defTabSz="388620">
              <a:spcBef>
                <a:spcPts val="0"/>
              </a:spcBef>
              <a:buSzTx/>
              <a:buNone/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Zapnout do módu vnitřní zdroj/vnější zdroj, přípust, směs, nastřikovací čerpadlo, ovládání vrtule, kompresor zapnout, zkontrolovat prostor okolo letounu, magneta zapnout (1+2),, spouštěč, po spuštění zkontrolovat tlak oleje, (vnější zdroj odpojit)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629708" indent="-629708" defTabSz="496569">
              <a:spcBef>
                <a:spcPts val="3500"/>
              </a:spcBef>
              <a:defRPr sz="1800"/>
            </a:pPr>
            <a:r>
              <a:rPr sz="3000"/>
              <a:t>Ohřívání motoru</a:t>
            </a:r>
            <a:endParaRPr sz="3000"/>
          </a:p>
          <a:p>
            <a:pPr lvl="0" marL="0" indent="0" defTabSz="388620">
              <a:spcBef>
                <a:spcPts val="0"/>
              </a:spcBef>
              <a:buSzTx/>
              <a:buNone/>
              <a:defRPr sz="1800"/>
            </a:pPr>
            <a:endParaRPr sz="900">
              <a:latin typeface="Arial"/>
              <a:ea typeface="Arial"/>
              <a:cs typeface="Arial"/>
              <a:sym typeface="Arial"/>
            </a:endParaRPr>
          </a:p>
          <a:p>
            <a:pPr lvl="0" marL="0" indent="0" defTabSz="388620">
              <a:spcBef>
                <a:spcPts val="0"/>
              </a:spcBef>
              <a:buSzTx/>
              <a:buNone/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Kontrolujeme teploty, přepínáme nádrže, ověření funkce generátoru, dobíjení baterie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Motorová zkouška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směs chudá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vypnout kompresor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pevně stát na brzdách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výkon motoru na 2500 otáček (přípustí)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vrtuli 3x přestavit min, max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kontrola magnet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stáhnout na volnoběh, nesmí klesnout tlak oleje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přidat na 2500 otáček / min, zapnout kompresor a otáčky vystoupí cca. o 100</a:t>
            </a:r>
            <a:endParaRPr sz="2300"/>
          </a:p>
          <a:p>
            <a:pPr lvl="0" marL="374861" indent="-374861" defTabSz="385572">
              <a:spcBef>
                <a:spcPts val="2700"/>
              </a:spcBef>
              <a:defRPr sz="1800"/>
            </a:pPr>
            <a:r>
              <a:rPr sz="2300"/>
              <a:t>stáhnout přípusť na 1500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Na vyčkávací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Kontrola řízení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Tlak dusíku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Vyvážení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Klapky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Spínače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Magneta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Korekce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Vrtule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Palivo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Motorové přístroje (teplotx, tlaky)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Letové přístoje (hodnot, tlak, gyro, horizont)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Upínací pasy (kontrola dalších osob na palubě)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Finále, prostor mezi 3 a 4 zatáčkou</a:t>
            </a:r>
            <a:endParaRPr sz="1500"/>
          </a:p>
          <a:p>
            <a:pPr lvl="0" marL="155574" indent="-155574" defTabSz="245363">
              <a:spcBef>
                <a:spcPts val="1700"/>
              </a:spcBef>
              <a:defRPr sz="1800"/>
            </a:pPr>
            <a:r>
              <a:rPr sz="1500"/>
              <a:t>Vítr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Vzlet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889000" indent="-889000">
              <a:defRPr sz="1800"/>
            </a:pPr>
            <a:r>
              <a:rPr sz="3600"/>
              <a:t>Kontrola kompas, gyro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Palivo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Prostor před sebou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Vítr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Čas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Vzlet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Po vzletu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889000" indent="-889000">
              <a:defRPr sz="1800"/>
            </a:pPr>
            <a:r>
              <a:rPr sz="3600"/>
              <a:t>Rychlost 140 km/h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Zabrzdit kola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Plnění 1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Otáčky 2600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Rychlost 140 km/h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Vztlakové klapky zavřít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