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0" r:id="rId4"/>
    <p:sldId id="261" r:id="rId5"/>
    <p:sldId id="262" r:id="rId6"/>
    <p:sldId id="273" r:id="rId7"/>
    <p:sldId id="263" r:id="rId8"/>
    <p:sldId id="274" r:id="rId9"/>
    <p:sldId id="264" r:id="rId10"/>
    <p:sldId id="265" r:id="rId11"/>
    <p:sldId id="266" r:id="rId12"/>
    <p:sldId id="271" r:id="rId13"/>
    <p:sldId id="270" r:id="rId14"/>
    <p:sldId id="267" r:id="rId15"/>
    <p:sldId id="275" r:id="rId16"/>
    <p:sldId id="268" r:id="rId17"/>
    <p:sldId id="272" r:id="rId18"/>
    <p:sldId id="269" r:id="rId19"/>
    <p:sldId id="258" r:id="rId20"/>
    <p:sldId id="259" r:id="rId21"/>
    <p:sldId id="276" r:id="rId22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0" autoAdjust="0"/>
    <p:restoredTop sz="94671" autoAdjust="0"/>
  </p:normalViewPr>
  <p:slideViewPr>
    <p:cSldViewPr>
      <p:cViewPr varScale="1">
        <p:scale>
          <a:sx n="69" d="100"/>
          <a:sy n="69" d="100"/>
        </p:scale>
        <p:origin x="-119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Nadpis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17" name="Podnadpis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Klepnutím lze upravit styl předlohy podnadpisů.</a:t>
            </a:r>
            <a:endParaRPr kumimoji="0" lang="en-US"/>
          </a:p>
        </p:txBody>
      </p:sp>
      <p:sp>
        <p:nvSpPr>
          <p:cNvPr id="30" name="Zástupný symbol pro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A4BEC-246C-4CED-A13F-BAA06BFD13EA}" type="datetimeFigureOut">
              <a:rPr lang="cs-CZ" smtClean="0"/>
              <a:pPr/>
              <a:t>12.2.2012</a:t>
            </a:fld>
            <a:endParaRPr lang="cs-CZ"/>
          </a:p>
        </p:txBody>
      </p:sp>
      <p:sp>
        <p:nvSpPr>
          <p:cNvPr id="19" name="Zástupný symbol pro zápatí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27" name="Zástupný symbol pro číslo snímku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2D726-F9A0-4C8D-B699-93B5C2B8455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A4BEC-246C-4CED-A13F-BAA06BFD13EA}" type="datetimeFigureOut">
              <a:rPr lang="cs-CZ" smtClean="0"/>
              <a:pPr/>
              <a:t>12.2.2012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2D726-F9A0-4C8D-B699-93B5C2B8455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A4BEC-246C-4CED-A13F-BAA06BFD13EA}" type="datetimeFigureOut">
              <a:rPr lang="cs-CZ" smtClean="0"/>
              <a:pPr/>
              <a:t>12.2.2012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2D726-F9A0-4C8D-B699-93B5C2B8455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A4BEC-246C-4CED-A13F-BAA06BFD13EA}" type="datetimeFigureOut">
              <a:rPr lang="cs-CZ" smtClean="0"/>
              <a:pPr/>
              <a:t>12.2.2012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2D726-F9A0-4C8D-B699-93B5C2B8455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A4BEC-246C-4CED-A13F-BAA06BFD13EA}" type="datetimeFigureOut">
              <a:rPr lang="cs-CZ" smtClean="0"/>
              <a:pPr/>
              <a:t>12.2.2012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2D726-F9A0-4C8D-B699-93B5C2B8455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A4BEC-246C-4CED-A13F-BAA06BFD13EA}" type="datetimeFigureOut">
              <a:rPr lang="cs-CZ" smtClean="0"/>
              <a:pPr/>
              <a:t>12.2.2012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2D726-F9A0-4C8D-B699-93B5C2B8455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A4BEC-246C-4CED-A13F-BAA06BFD13EA}" type="datetimeFigureOut">
              <a:rPr lang="cs-CZ" smtClean="0"/>
              <a:pPr/>
              <a:t>12.2.2012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2D726-F9A0-4C8D-B699-93B5C2B8455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A4BEC-246C-4CED-A13F-BAA06BFD13EA}" type="datetimeFigureOut">
              <a:rPr lang="cs-CZ" smtClean="0"/>
              <a:pPr/>
              <a:t>12.2.2012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2D726-F9A0-4C8D-B699-93B5C2B8455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A4BEC-246C-4CED-A13F-BAA06BFD13EA}" type="datetimeFigureOut">
              <a:rPr lang="cs-CZ" smtClean="0"/>
              <a:pPr/>
              <a:t>12.2.2012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2D726-F9A0-4C8D-B699-93B5C2B8455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A4BEC-246C-4CED-A13F-BAA06BFD13EA}" type="datetimeFigureOut">
              <a:rPr lang="cs-CZ" smtClean="0"/>
              <a:pPr/>
              <a:t>12.2.2012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2D726-F9A0-4C8D-B699-93B5C2B8455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délník s odříznutým a zakulaceným jedním rohem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Pravoúhlý trojúhelník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A4BEC-246C-4CED-A13F-BAA06BFD13EA}" type="datetimeFigureOut">
              <a:rPr lang="cs-CZ" smtClean="0"/>
              <a:pPr/>
              <a:t>12.2.2012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022D726-F9A0-4C8D-B699-93B5C2B8455E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cs-CZ" smtClean="0"/>
              <a:t>Klepnutím na ikonu přidáte obrázek.</a:t>
            </a:r>
            <a:endParaRPr kumimoji="0" lang="en-US" dirty="0"/>
          </a:p>
        </p:txBody>
      </p:sp>
      <p:sp>
        <p:nvSpPr>
          <p:cNvPr id="10" name="Volný tvar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Volný tvar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Volný tvar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Volný tvar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Zástupný symbol pro nadpis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0" name="Zástupný symbol pro text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0" name="Zástupný symbol pro datum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D0A4BEC-246C-4CED-A13F-BAA06BFD13EA}" type="datetimeFigureOut">
              <a:rPr lang="cs-CZ" smtClean="0"/>
              <a:pPr/>
              <a:t>12.2.2012</a:t>
            </a:fld>
            <a:endParaRPr lang="cs-CZ"/>
          </a:p>
        </p:txBody>
      </p:sp>
      <p:sp>
        <p:nvSpPr>
          <p:cNvPr id="22" name="Zástupný symbol pro zápatí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18" name="Zástupný symbol pro číslo snímku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022D726-F9A0-4C8D-B699-93B5C2B8455E}" type="slidenum">
              <a:rPr lang="cs-CZ" smtClean="0"/>
              <a:pPr/>
              <a:t>‹#›</a:t>
            </a:fld>
            <a:endParaRPr lang="cs-CZ"/>
          </a:p>
        </p:txBody>
      </p:sp>
      <p:grpSp>
        <p:nvGrpSpPr>
          <p:cNvPr id="2" name="Skupina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Volný tvar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Volný tvar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http://regiony.hosin.info/task/484_task.jpg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Poprvé na závod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cs-CZ" dirty="0" smtClean="0"/>
              <a:t>Co vzít na cestu a co raději nechat doma</a:t>
            </a:r>
          </a:p>
          <a:p>
            <a:r>
              <a:rPr lang="cs-CZ" dirty="0" smtClean="0"/>
              <a:t>Doslovně i obrazně myšleno</a:t>
            </a:r>
          </a:p>
          <a:p>
            <a:endParaRPr lang="cs-CZ" dirty="0" smtClean="0"/>
          </a:p>
          <a:p>
            <a:r>
              <a:rPr lang="cs-CZ" dirty="0" smtClean="0"/>
              <a:t>Plachtařský závod je skvělý podnik. Nemusím přemýšlet kam poletím. Ráno se probudím a někdo to vymyslí za mně. 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AAT</a:t>
            </a:r>
            <a:endParaRPr lang="cs-CZ" dirty="0"/>
          </a:p>
        </p:txBody>
      </p:sp>
      <p:pic>
        <p:nvPicPr>
          <p:cNvPr id="4" name="Picture 2" descr="F:\foto závody\show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05100" y="2224881"/>
            <a:ext cx="37338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Start a odlet na trať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err="1" smtClean="0"/>
              <a:t>Aerovlek</a:t>
            </a:r>
            <a:r>
              <a:rPr lang="cs-CZ" dirty="0" smtClean="0"/>
              <a:t> do vypínacího sektoru (600 – 700 m QFE)</a:t>
            </a:r>
          </a:p>
          <a:p>
            <a:r>
              <a:rPr lang="cs-CZ" dirty="0" smtClean="0"/>
              <a:t>Oznámení času startu (20 min po startu posledního v dané třídě, je opakovaně hlášeno do rádia)</a:t>
            </a:r>
          </a:p>
          <a:p>
            <a:r>
              <a:rPr lang="cs-CZ" dirty="0" smtClean="0"/>
              <a:t>Start je možno opakovat, počítá se čas skutečně strávený na trati po „ostrém“ protnutí pásky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 descr="p8070042[1]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Nějaká překvapení?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Ve vypínacím prostoru je jediný </a:t>
            </a:r>
            <a:r>
              <a:rPr lang="cs-CZ" dirty="0" err="1" smtClean="0"/>
              <a:t>stoupák</a:t>
            </a:r>
            <a:r>
              <a:rPr lang="cs-CZ" dirty="0" smtClean="0"/>
              <a:t> a jsou tam všichni</a:t>
            </a:r>
          </a:p>
          <a:p>
            <a:r>
              <a:rPr lang="cs-CZ" dirty="0" smtClean="0"/>
              <a:t>Rychlosti v kroužení jsou vyšší než jsme zvyklí</a:t>
            </a:r>
          </a:p>
          <a:p>
            <a:r>
              <a:rPr lang="cs-CZ" dirty="0" smtClean="0"/>
              <a:t>Spolupracující skupiny </a:t>
            </a:r>
            <a:r>
              <a:rPr lang="cs-CZ" smtClean="0"/>
              <a:t>za letu</a:t>
            </a:r>
            <a:endParaRPr lang="cs-CZ" dirty="0" smtClean="0"/>
          </a:p>
          <a:p>
            <a:r>
              <a:rPr lang="cs-CZ" dirty="0" smtClean="0"/>
              <a:t>„Odstartuj první a bezpečně přistaň“</a:t>
            </a:r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Přílet na cílové letiště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Cílový kruh má průměr 2-3 km se středem situovaným ke vztažnému bodu cílového letiště a výška jeho dosažení není limitována</a:t>
            </a:r>
          </a:p>
          <a:p>
            <a:r>
              <a:rPr lang="cs-CZ" dirty="0" smtClean="0"/>
              <a:t>Závodník hlásí dosažní 5. km ke vztažnému bodu letiště do rádia</a:t>
            </a:r>
          </a:p>
          <a:p>
            <a:r>
              <a:rPr lang="cs-CZ" dirty="0" smtClean="0"/>
              <a:t>Po dosažení cílového kruhu závodník bez prodlení disciplinovaně přistane 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 descr="P101011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Přistání do terénu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Po přistání do terénu závodník bez prodlení nahlásí pořadatelům souřadnice místa přistání</a:t>
            </a:r>
          </a:p>
          <a:p>
            <a:r>
              <a:rPr lang="cs-CZ" dirty="0" smtClean="0"/>
              <a:t>Transport z pole si závodník zajišťuje sám</a:t>
            </a:r>
          </a:p>
          <a:p>
            <a:r>
              <a:rPr lang="cs-CZ" dirty="0" smtClean="0"/>
              <a:t>Při přistání na blízké letiště je možno zpravidla dohodnout s pořadateli převlek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 descr="p1010064[1]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38250" y="928687"/>
            <a:ext cx="6667500" cy="50006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Kalkulace ceny za závody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Startovné</a:t>
            </a:r>
          </a:p>
          <a:p>
            <a:r>
              <a:rPr lang="cs-CZ" dirty="0" err="1" smtClean="0"/>
              <a:t>Aerovleky</a:t>
            </a:r>
            <a:endParaRPr lang="cs-CZ" dirty="0" smtClean="0"/>
          </a:p>
          <a:p>
            <a:r>
              <a:rPr lang="cs-CZ" dirty="0" smtClean="0"/>
              <a:t>Ubytování</a:t>
            </a:r>
          </a:p>
          <a:p>
            <a:r>
              <a:rPr lang="cs-CZ" dirty="0" smtClean="0"/>
              <a:t>Stravování</a:t>
            </a:r>
          </a:p>
          <a:p>
            <a:r>
              <a:rPr lang="cs-CZ" dirty="0" smtClean="0"/>
              <a:t>Případné vedlejší náklady (cesty z pole, drobné opravy)</a:t>
            </a:r>
          </a:p>
          <a:p>
            <a:r>
              <a:rPr lang="cs-CZ" dirty="0" smtClean="0"/>
              <a:t>Dovolená (dostatek volného času)</a:t>
            </a:r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Osobní bezpečnost a zdraví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Dodržování pitného režimu (schopnost těla vstřebat tekutiny je podporována cukrem, jednorázově nelze hydratovat)</a:t>
            </a:r>
          </a:p>
          <a:p>
            <a:r>
              <a:rPr lang="cs-CZ" dirty="0" smtClean="0"/>
              <a:t>Alkohol v pitném režimu nenahradí vodu</a:t>
            </a:r>
          </a:p>
          <a:p>
            <a:r>
              <a:rPr lang="cs-CZ" dirty="0" smtClean="0"/>
              <a:t>Ochrana před sluncem</a:t>
            </a:r>
          </a:p>
          <a:p>
            <a:r>
              <a:rPr lang="cs-CZ" dirty="0" smtClean="0"/>
              <a:t>Uvědomění si únavy a jejího vlivu na celkovou kondici a pozornost</a:t>
            </a:r>
          </a:p>
          <a:p>
            <a:pPr>
              <a:buNone/>
            </a:pPr>
            <a:endParaRPr lang="cs-CZ" dirty="0" smtClean="0"/>
          </a:p>
          <a:p>
            <a:pPr>
              <a:buNone/>
            </a:pP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Přihláška na závody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Informace získám na adresách</a:t>
            </a:r>
          </a:p>
          <a:p>
            <a:pPr>
              <a:buNone/>
            </a:pPr>
            <a:r>
              <a:rPr lang="cs-CZ" dirty="0" smtClean="0">
                <a:solidFill>
                  <a:srgbClr val="0070C0"/>
                </a:solidFill>
              </a:rPr>
              <a:t>		www.</a:t>
            </a:r>
            <a:r>
              <a:rPr lang="cs-CZ" dirty="0" err="1" smtClean="0">
                <a:solidFill>
                  <a:srgbClr val="0070C0"/>
                </a:solidFill>
              </a:rPr>
              <a:t>gliding.cz</a:t>
            </a:r>
            <a:endParaRPr lang="cs-CZ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cs-CZ" dirty="0" smtClean="0">
                <a:solidFill>
                  <a:srgbClr val="0070C0"/>
                </a:solidFill>
              </a:rPr>
              <a:t>		 http://www.</a:t>
            </a:r>
            <a:r>
              <a:rPr lang="cs-CZ" dirty="0" err="1" smtClean="0">
                <a:solidFill>
                  <a:srgbClr val="0070C0"/>
                </a:solidFill>
              </a:rPr>
              <a:t>lkka.cz</a:t>
            </a:r>
            <a:r>
              <a:rPr lang="cs-CZ" dirty="0" smtClean="0">
                <a:solidFill>
                  <a:srgbClr val="0070C0"/>
                </a:solidFill>
              </a:rPr>
              <a:t>/sport/</a:t>
            </a:r>
            <a:r>
              <a:rPr lang="cs-CZ" dirty="0" err="1" smtClean="0">
                <a:solidFill>
                  <a:srgbClr val="0070C0"/>
                </a:solidFill>
              </a:rPr>
              <a:t>pk</a:t>
            </a:r>
            <a:r>
              <a:rPr lang="cs-CZ" dirty="0" smtClean="0">
                <a:solidFill>
                  <a:srgbClr val="0070C0"/>
                </a:solidFill>
              </a:rPr>
              <a:t>_</a:t>
            </a:r>
            <a:r>
              <a:rPr lang="cs-CZ" dirty="0" err="1" smtClean="0">
                <a:solidFill>
                  <a:srgbClr val="0070C0"/>
                </a:solidFill>
              </a:rPr>
              <a:t>aecr.htm</a:t>
            </a:r>
            <a:endParaRPr lang="cs-CZ" dirty="0" smtClean="0">
              <a:solidFill>
                <a:srgbClr val="0070C0"/>
              </a:solidFill>
            </a:endParaRPr>
          </a:p>
          <a:p>
            <a:pPr>
              <a:buNone/>
            </a:pPr>
            <a:endParaRPr lang="cs-CZ" dirty="0" smtClean="0">
              <a:solidFill>
                <a:srgbClr val="0070C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cs-CZ" dirty="0" smtClean="0">
                <a:solidFill>
                  <a:srgbClr val="0070C0"/>
                </a:solidFill>
              </a:rPr>
              <a:t> </a:t>
            </a:r>
            <a:r>
              <a:rPr lang="cs-CZ" dirty="0" smtClean="0"/>
              <a:t>Přihlášení bude platné</a:t>
            </a:r>
          </a:p>
          <a:p>
            <a:pPr>
              <a:buNone/>
            </a:pPr>
            <a:r>
              <a:rPr lang="cs-CZ" dirty="0" smtClean="0">
                <a:solidFill>
                  <a:srgbClr val="0070C0"/>
                </a:solidFill>
              </a:rPr>
              <a:t>		po platné registraci</a:t>
            </a:r>
          </a:p>
          <a:p>
            <a:pPr>
              <a:buNone/>
            </a:pPr>
            <a:r>
              <a:rPr lang="cs-CZ" dirty="0" smtClean="0">
                <a:solidFill>
                  <a:srgbClr val="0070C0"/>
                </a:solidFill>
              </a:rPr>
              <a:t>		po zaplacení startovného</a:t>
            </a:r>
          </a:p>
          <a:p>
            <a:pPr>
              <a:buNone/>
            </a:pPr>
            <a:endParaRPr lang="cs-CZ" dirty="0" smtClean="0">
              <a:solidFill>
                <a:srgbClr val="0070C0"/>
              </a:solidFill>
            </a:endParaRPr>
          </a:p>
          <a:p>
            <a:pPr>
              <a:buNone/>
            </a:pPr>
            <a:endParaRPr lang="cs-CZ" dirty="0" smtClean="0">
              <a:solidFill>
                <a:srgbClr val="0070C0"/>
              </a:solidFill>
            </a:endParaRPr>
          </a:p>
          <a:p>
            <a:pPr>
              <a:buNone/>
            </a:pPr>
            <a:endParaRPr lang="cs-CZ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I soutěžní let je přelet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Nepodceňovat pravidla pro výběr nouzových ploch</a:t>
            </a:r>
          </a:p>
          <a:p>
            <a:r>
              <a:rPr lang="cs-CZ" dirty="0" smtClean="0"/>
              <a:t>Nezapomínat na obecná pravidla </a:t>
            </a:r>
          </a:p>
          <a:p>
            <a:r>
              <a:rPr lang="cs-CZ" dirty="0" smtClean="0"/>
              <a:t>Zachovat si rozvahu a důvěřovat vlastnímu úsudku</a:t>
            </a:r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1025" name="Picture 1" descr="http://regiony.hosin.info/task/484_task.jpg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8776" y="2122909"/>
            <a:ext cx="9135224" cy="4735091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2962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cs-CZ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cs-CZ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cs-CZ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Tabulka 4"/>
          <p:cNvGraphicFramePr>
            <a:graphicFrameLocks noGrp="1"/>
          </p:cNvGraphicFramePr>
          <p:nvPr/>
        </p:nvGraphicFramePr>
        <p:xfrm>
          <a:off x="204192" y="0"/>
          <a:ext cx="6096000" cy="2023110"/>
        </p:xfrm>
        <a:graphic>
          <a:graphicData uri="http://schemas.openxmlformats.org/drawingml/2006/table">
            <a:tbl>
              <a:tblPr/>
              <a:tblGrid>
                <a:gridCol w="1524000"/>
                <a:gridCol w="1524000"/>
                <a:gridCol w="1524000"/>
                <a:gridCol w="1524000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000" b="1">
                          <a:latin typeface="Tahoma"/>
                          <a:ea typeface="Times New Roman"/>
                          <a:cs typeface="Times New Roman"/>
                        </a:rPr>
                        <a:t>Otočný bod</a:t>
                      </a:r>
                      <a:endParaRPr lang="cs-CZ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4AB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000" b="1" dirty="0">
                          <a:latin typeface="Tahoma"/>
                          <a:ea typeface="Times New Roman"/>
                          <a:cs typeface="Times New Roman"/>
                        </a:rPr>
                        <a:t>Vzdálenost</a:t>
                      </a:r>
                      <a:endParaRPr lang="cs-CZ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4AB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000" b="1">
                          <a:latin typeface="Tahoma"/>
                          <a:ea typeface="Times New Roman"/>
                          <a:cs typeface="Times New Roman"/>
                        </a:rPr>
                        <a:t>Kurs</a:t>
                      </a:r>
                      <a:endParaRPr lang="cs-CZ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4AB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000" b="1">
                          <a:latin typeface="Tahoma"/>
                          <a:ea typeface="Times New Roman"/>
                          <a:cs typeface="Times New Roman"/>
                        </a:rPr>
                        <a:t>Pozorovací sektor</a:t>
                      </a:r>
                      <a:endParaRPr lang="cs-CZ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4ABF6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000" b="1">
                          <a:latin typeface="Tahoma"/>
                          <a:ea typeface="Times New Roman"/>
                          <a:cs typeface="Times New Roman"/>
                        </a:rPr>
                        <a:t>001 HOSIN</a:t>
                      </a:r>
                      <a:endParaRPr lang="cs-CZ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000">
                          <a:latin typeface="Tahoma"/>
                          <a:ea typeface="Times New Roman"/>
                          <a:cs typeface="Times New Roman"/>
                        </a:rPr>
                        <a:t>2,0km</a:t>
                      </a:r>
                      <a:endParaRPr lang="cs-CZ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cs-CZ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750">
                          <a:latin typeface="Tahoma"/>
                          <a:ea typeface="Times New Roman"/>
                          <a:cs typeface="Times New Roman"/>
                        </a:rPr>
                        <a:t>K následujícímu OB, Ohraničení 6,0km</a:t>
                      </a:r>
                      <a:endParaRPr lang="cs-CZ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000" b="1">
                          <a:latin typeface="Tahoma"/>
                          <a:ea typeface="Times New Roman"/>
                          <a:cs typeface="Times New Roman"/>
                        </a:rPr>
                        <a:t>177 FURTHER DRACHENH</a:t>
                      </a:r>
                      <a:endParaRPr lang="cs-CZ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000">
                          <a:latin typeface="Tahoma"/>
                          <a:ea typeface="Times New Roman"/>
                          <a:cs typeface="Times New Roman"/>
                        </a:rPr>
                        <a:t>121,5km</a:t>
                      </a:r>
                      <a:endParaRPr lang="cs-CZ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000" dirty="0">
                          <a:latin typeface="Tahoma"/>
                          <a:ea typeface="Times New Roman"/>
                          <a:cs typeface="Times New Roman"/>
                        </a:rPr>
                        <a:t>284°</a:t>
                      </a:r>
                      <a:endParaRPr lang="cs-CZ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750">
                          <a:latin typeface="Tahoma"/>
                          <a:ea typeface="Times New Roman"/>
                          <a:cs typeface="Times New Roman"/>
                        </a:rPr>
                        <a:t>Cylindr R=500m</a:t>
                      </a:r>
                      <a:endParaRPr lang="cs-CZ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000" b="1">
                          <a:latin typeface="Tahoma"/>
                          <a:ea typeface="Times New Roman"/>
                          <a:cs typeface="Times New Roman"/>
                        </a:rPr>
                        <a:t>064 KAPLICE</a:t>
                      </a:r>
                      <a:endParaRPr lang="cs-CZ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000">
                          <a:latin typeface="Tahoma"/>
                          <a:ea typeface="Times New Roman"/>
                          <a:cs typeface="Times New Roman"/>
                        </a:rPr>
                        <a:t>133,9km</a:t>
                      </a:r>
                      <a:endParaRPr lang="cs-CZ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000">
                          <a:latin typeface="Tahoma"/>
                          <a:ea typeface="Times New Roman"/>
                          <a:cs typeface="Times New Roman"/>
                        </a:rPr>
                        <a:t>117°</a:t>
                      </a:r>
                      <a:endParaRPr lang="cs-CZ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750">
                          <a:latin typeface="Tahoma"/>
                          <a:ea typeface="Times New Roman"/>
                          <a:cs typeface="Times New Roman"/>
                        </a:rPr>
                        <a:t>Cylindr R=500m</a:t>
                      </a:r>
                      <a:endParaRPr lang="cs-CZ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000" b="1">
                          <a:latin typeface="Tahoma"/>
                          <a:ea typeface="Times New Roman"/>
                          <a:cs typeface="Times New Roman"/>
                        </a:rPr>
                        <a:t>065 KASPERK</a:t>
                      </a:r>
                      <a:endParaRPr lang="cs-CZ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000">
                          <a:latin typeface="Tahoma"/>
                          <a:ea typeface="Times New Roman"/>
                          <a:cs typeface="Times New Roman"/>
                        </a:rPr>
                        <a:t>83,0km</a:t>
                      </a:r>
                      <a:endParaRPr lang="cs-CZ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000">
                          <a:latin typeface="Tahoma"/>
                          <a:ea typeface="Times New Roman"/>
                          <a:cs typeface="Times New Roman"/>
                        </a:rPr>
                        <a:t>305°</a:t>
                      </a:r>
                      <a:endParaRPr lang="cs-CZ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750">
                          <a:latin typeface="Tahoma"/>
                          <a:ea typeface="Times New Roman"/>
                          <a:cs typeface="Times New Roman"/>
                        </a:rPr>
                        <a:t>Cylindr R=500m</a:t>
                      </a:r>
                      <a:endParaRPr lang="cs-CZ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000" b="1">
                          <a:latin typeface="Tahoma"/>
                          <a:ea typeface="Times New Roman"/>
                          <a:cs typeface="Times New Roman"/>
                        </a:rPr>
                        <a:t>001 HOSIN</a:t>
                      </a:r>
                      <a:endParaRPr lang="cs-CZ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000">
                          <a:latin typeface="Tahoma"/>
                          <a:ea typeface="Times New Roman"/>
                          <a:cs typeface="Times New Roman"/>
                        </a:rPr>
                        <a:t>67,1km</a:t>
                      </a:r>
                      <a:endParaRPr lang="cs-CZ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000">
                          <a:latin typeface="Tahoma"/>
                          <a:ea typeface="Times New Roman"/>
                          <a:cs typeface="Times New Roman"/>
                        </a:rPr>
                        <a:t>101°</a:t>
                      </a:r>
                      <a:endParaRPr lang="cs-CZ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750">
                          <a:latin typeface="Tahoma"/>
                          <a:ea typeface="Times New Roman"/>
                          <a:cs typeface="Times New Roman"/>
                        </a:rPr>
                        <a:t>Cylindr R=2,0km</a:t>
                      </a:r>
                      <a:endParaRPr lang="cs-CZ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000" b="1">
                          <a:latin typeface="Tahoma"/>
                          <a:ea typeface="Times New Roman"/>
                          <a:cs typeface="Times New Roman"/>
                        </a:rPr>
                        <a:t>Celkem:</a:t>
                      </a:r>
                      <a:endParaRPr lang="cs-CZ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5F5"/>
                    </a:solidFill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000" b="1" dirty="0">
                          <a:latin typeface="Tahoma"/>
                          <a:ea typeface="Times New Roman"/>
                          <a:cs typeface="Times New Roman"/>
                        </a:rPr>
                        <a:t>405,5km</a:t>
                      </a:r>
                      <a:endParaRPr lang="cs-CZ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5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Bez čeho se neobejdu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Kluzák se sadou platných dokladů</a:t>
            </a:r>
          </a:p>
          <a:p>
            <a:r>
              <a:rPr lang="cs-CZ" dirty="0" smtClean="0"/>
              <a:t>Transportní vlek s platnými doklady</a:t>
            </a:r>
          </a:p>
          <a:p>
            <a:r>
              <a:rPr lang="cs-CZ" dirty="0" smtClean="0"/>
              <a:t>Auto s tažným zařízením s platnými doklady</a:t>
            </a:r>
          </a:p>
          <a:p>
            <a:r>
              <a:rPr lang="cs-CZ" dirty="0" smtClean="0"/>
              <a:t>Padák s platnými doklady</a:t>
            </a:r>
          </a:p>
          <a:p>
            <a:r>
              <a:rPr lang="cs-CZ" dirty="0" smtClean="0"/>
              <a:t>Platné osobní doklady (OP, Pilotní průkaz, </a:t>
            </a:r>
            <a:r>
              <a:rPr lang="cs-CZ" dirty="0" err="1" smtClean="0"/>
              <a:t>Průkaz</a:t>
            </a:r>
            <a:r>
              <a:rPr lang="cs-CZ" dirty="0" smtClean="0"/>
              <a:t> </a:t>
            </a:r>
            <a:r>
              <a:rPr lang="cs-CZ" dirty="0" err="1" smtClean="0"/>
              <a:t>radiofonisty</a:t>
            </a:r>
            <a:r>
              <a:rPr lang="cs-CZ" dirty="0" smtClean="0"/>
              <a:t>, Průkaz </a:t>
            </a:r>
            <a:r>
              <a:rPr lang="cs-CZ" dirty="0" err="1" smtClean="0"/>
              <a:t>AeČR</a:t>
            </a:r>
            <a:r>
              <a:rPr lang="cs-CZ" dirty="0" smtClean="0"/>
              <a:t>, zápisník letů)</a:t>
            </a:r>
          </a:p>
          <a:p>
            <a:r>
              <a:rPr lang="cs-CZ" dirty="0" smtClean="0"/>
              <a:t>Záznamové zařízení (http://www.</a:t>
            </a:r>
            <a:r>
              <a:rPr lang="cs-CZ" dirty="0" err="1" smtClean="0"/>
              <a:t>fai.org</a:t>
            </a:r>
            <a:r>
              <a:rPr lang="cs-CZ" dirty="0" smtClean="0"/>
              <a:t>/</a:t>
            </a:r>
            <a:r>
              <a:rPr lang="cs-CZ" dirty="0" err="1" smtClean="0"/>
              <a:t>gnss</a:t>
            </a:r>
            <a:r>
              <a:rPr lang="cs-CZ" dirty="0" smtClean="0"/>
              <a:t>-</a:t>
            </a:r>
            <a:r>
              <a:rPr lang="cs-CZ" dirty="0" err="1" smtClean="0"/>
              <a:t>recording</a:t>
            </a:r>
            <a:r>
              <a:rPr lang="cs-CZ" dirty="0" smtClean="0"/>
              <a:t>-</a:t>
            </a:r>
            <a:r>
              <a:rPr lang="cs-CZ" dirty="0" err="1" smtClean="0"/>
              <a:t>devices</a:t>
            </a:r>
            <a:r>
              <a:rPr lang="cs-CZ" dirty="0" smtClean="0"/>
              <a:t>/</a:t>
            </a:r>
            <a:r>
              <a:rPr lang="cs-CZ" dirty="0" err="1" smtClean="0"/>
              <a:t>igc</a:t>
            </a:r>
            <a:r>
              <a:rPr lang="cs-CZ" dirty="0" smtClean="0"/>
              <a:t>-</a:t>
            </a:r>
            <a:r>
              <a:rPr lang="cs-CZ" dirty="0" err="1" smtClean="0"/>
              <a:t>approved</a:t>
            </a:r>
            <a:r>
              <a:rPr lang="cs-CZ" dirty="0" smtClean="0"/>
              <a:t>-</a:t>
            </a:r>
            <a:r>
              <a:rPr lang="cs-CZ" dirty="0" err="1" smtClean="0"/>
              <a:t>flight</a:t>
            </a:r>
            <a:r>
              <a:rPr lang="cs-CZ" dirty="0" smtClean="0"/>
              <a:t>-</a:t>
            </a:r>
            <a:r>
              <a:rPr lang="cs-CZ" dirty="0" err="1" smtClean="0"/>
              <a:t>recorders</a:t>
            </a:r>
            <a:r>
              <a:rPr lang="cs-CZ" dirty="0" smtClean="0"/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Na co je dobré nezapomenout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Aktualizace databáze</a:t>
            </a:r>
          </a:p>
          <a:p>
            <a:r>
              <a:rPr lang="cs-CZ" dirty="0" smtClean="0"/>
              <a:t>Příprava kluzáku (polepy křídel)</a:t>
            </a:r>
          </a:p>
          <a:p>
            <a:r>
              <a:rPr lang="cs-CZ" dirty="0" smtClean="0"/>
              <a:t>Zařízení pro přenos dat, </a:t>
            </a:r>
            <a:r>
              <a:rPr lang="cs-CZ" dirty="0" err="1" smtClean="0"/>
              <a:t>prodlužováky</a:t>
            </a:r>
            <a:r>
              <a:rPr lang="cs-CZ" dirty="0" smtClean="0"/>
              <a:t>, nabíječky atp.</a:t>
            </a:r>
          </a:p>
          <a:p>
            <a:r>
              <a:rPr lang="cs-CZ" dirty="0" smtClean="0"/>
              <a:t>Osobní výbava (brýle, osobní věci všeho druhu)</a:t>
            </a:r>
          </a:p>
          <a:p>
            <a:r>
              <a:rPr lang="cs-CZ" dirty="0" smtClean="0"/>
              <a:t>Užitečné domácí zvířátko, tj. pomocníka opatřeného řidičským průkazem, navigačními a opravárenskými dovednostmi, popř. bednou s vercajkem, o trpělivosti a dobré náladě ani nemluvě (nebo bytost s jinými přednostmi nutnými pro pohodu v týmu)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Co nás čeká první den?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Registrace soutěžícího</a:t>
            </a:r>
          </a:p>
          <a:p>
            <a:r>
              <a:rPr lang="cs-CZ" dirty="0" smtClean="0"/>
              <a:t>Vážení</a:t>
            </a:r>
          </a:p>
          <a:p>
            <a:r>
              <a:rPr lang="cs-CZ" dirty="0" smtClean="0"/>
              <a:t>První briefing, rozlosování startovního pořadí pro první soutěžní let</a:t>
            </a:r>
          </a:p>
          <a:p>
            <a:r>
              <a:rPr lang="cs-CZ" dirty="0" smtClean="0"/>
              <a:t>Ubytování </a:t>
            </a:r>
          </a:p>
          <a:p>
            <a:r>
              <a:rPr lang="cs-CZ" dirty="0" smtClean="0"/>
              <a:t>Volný večer, setkání s přáteli, popř. pozorování hektické aktivity pořadatelského týmu</a:t>
            </a:r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 descr="p8060038[1]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612576" y="0"/>
            <a:ext cx="10001250" cy="7472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Je tady první soutěžní den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dirty="0" smtClean="0"/>
              <a:t>Stavění letadel, stavění na </a:t>
            </a:r>
            <a:r>
              <a:rPr lang="cs-CZ" dirty="0" err="1" smtClean="0"/>
              <a:t>grid</a:t>
            </a:r>
            <a:endParaRPr lang="cs-CZ" dirty="0" smtClean="0"/>
          </a:p>
          <a:p>
            <a:r>
              <a:rPr lang="cs-CZ" dirty="0" smtClean="0"/>
              <a:t>Briefing</a:t>
            </a:r>
          </a:p>
          <a:p>
            <a:r>
              <a:rPr lang="cs-CZ" dirty="0" smtClean="0"/>
              <a:t>Příprava na let, navigační příprava</a:t>
            </a:r>
          </a:p>
          <a:p>
            <a:r>
              <a:rPr lang="cs-CZ" dirty="0" smtClean="0"/>
              <a:t>Soutěžní disciplína</a:t>
            </a:r>
          </a:p>
          <a:p>
            <a:r>
              <a:rPr lang="cs-CZ" dirty="0" smtClean="0"/>
              <a:t>Odevzdání IGC souboru</a:t>
            </a:r>
          </a:p>
          <a:p>
            <a:r>
              <a:rPr lang="cs-CZ" dirty="0" smtClean="0"/>
              <a:t>Údržba letadla a odpočinek</a:t>
            </a:r>
          </a:p>
          <a:p>
            <a:r>
              <a:rPr lang="cs-CZ" dirty="0" smtClean="0"/>
              <a:t>V horším případě „hasičské cvičení“</a:t>
            </a:r>
          </a:p>
          <a:p>
            <a:pPr>
              <a:buNone/>
            </a:pPr>
            <a:endParaRPr lang="cs-CZ" dirty="0" smtClean="0"/>
          </a:p>
          <a:p>
            <a:r>
              <a:rPr lang="cs-CZ" dirty="0" smtClean="0"/>
              <a:t>Fakultativně: cesta z pole a bezesná noc naplněná </a:t>
            </a:r>
            <a:r>
              <a:rPr lang="cs-CZ" dirty="0" err="1" smtClean="0"/>
              <a:t>sebezbytem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:\foto závody\dsc09467_st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85800" y="-22225"/>
            <a:ext cx="10439400" cy="695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Soutěžní disciplíny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Rychlostní let po deklarované trati</a:t>
            </a:r>
          </a:p>
          <a:p>
            <a:r>
              <a:rPr lang="cs-CZ" dirty="0" smtClean="0"/>
              <a:t>Rychlostní úloha přes určené prostory AAT (</a:t>
            </a:r>
            <a:r>
              <a:rPr lang="cs-CZ" dirty="0" err="1" smtClean="0"/>
              <a:t>Assigned</a:t>
            </a:r>
            <a:r>
              <a:rPr lang="cs-CZ" dirty="0" smtClean="0"/>
              <a:t> area </a:t>
            </a:r>
            <a:r>
              <a:rPr lang="cs-CZ" dirty="0" err="1" smtClean="0"/>
              <a:t>task</a:t>
            </a:r>
            <a:r>
              <a:rPr lang="cs-CZ" dirty="0" smtClean="0"/>
              <a:t>) 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ok">
  <a:themeElements>
    <a:clrScheme name="Tok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Tok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ok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275</TotalTime>
  <Words>563</Words>
  <Application>Microsoft Office PowerPoint</Application>
  <PresentationFormat>Předvádění na obrazovce (4:3)</PresentationFormat>
  <Paragraphs>106</Paragraphs>
  <Slides>21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21</vt:i4>
      </vt:variant>
    </vt:vector>
  </HeadingPairs>
  <TitlesOfParts>
    <vt:vector size="22" baseType="lpstr">
      <vt:lpstr>Tok</vt:lpstr>
      <vt:lpstr>Poprvé na závod</vt:lpstr>
      <vt:lpstr>Přihláška na závody</vt:lpstr>
      <vt:lpstr>Bez čeho se neobejdu</vt:lpstr>
      <vt:lpstr>Na co je dobré nezapomenout</vt:lpstr>
      <vt:lpstr>Co nás čeká první den?</vt:lpstr>
      <vt:lpstr>Snímek 6</vt:lpstr>
      <vt:lpstr>Je tady první soutěžní den</vt:lpstr>
      <vt:lpstr>Snímek 8</vt:lpstr>
      <vt:lpstr>Soutěžní disciplíny</vt:lpstr>
      <vt:lpstr>AAT</vt:lpstr>
      <vt:lpstr>Start a odlet na trať</vt:lpstr>
      <vt:lpstr>Snímek 12</vt:lpstr>
      <vt:lpstr>Nějaká překvapení?</vt:lpstr>
      <vt:lpstr>Přílet na cílové letiště</vt:lpstr>
      <vt:lpstr>Snímek 15</vt:lpstr>
      <vt:lpstr>Přistání do terénu</vt:lpstr>
      <vt:lpstr>Snímek 17</vt:lpstr>
      <vt:lpstr>Kalkulace ceny za závody</vt:lpstr>
      <vt:lpstr>Osobní bezpečnost a zdraví</vt:lpstr>
      <vt:lpstr>I soutěžní let je přelet</vt:lpstr>
      <vt:lpstr>Snímek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Poprvé na závod</dc:title>
  <dc:creator>pavlina</dc:creator>
  <cp:lastModifiedBy>pavlina</cp:lastModifiedBy>
  <cp:revision>29</cp:revision>
  <dcterms:created xsi:type="dcterms:W3CDTF">2012-02-11T11:44:29Z</dcterms:created>
  <dcterms:modified xsi:type="dcterms:W3CDTF">2012-02-12T13:02:39Z</dcterms:modified>
</cp:coreProperties>
</file>